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14"/>
    <p:sldId id="257" r:id="rId15"/>
    <p:sldId id="258" r:id="rId16"/>
    <p:sldId id="259" r:id="rId17"/>
    <p:sldId id="260" r:id="rId18"/>
    <p:sldId id="261" r:id="rId19"/>
    <p:sldId id="262" r:id="rId20"/>
    <p:sldId id="263" r:id="rId21"/>
    <p:sldId id="264" r:id="rId22"/>
    <p:sldId id="265" r:id="rId23"/>
    <p:sldId id="266" r:id="rId24"/>
    <p:sldId id="267" r:id="rId25"/>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Poppins Light" charset="1" panose="02000000000000000000"/>
      <p:regular r:id="rId10"/>
    </p:embeddedFont>
    <p:embeddedFont>
      <p:font typeface="Poppins Light Bold" charset="1" panose="02000000000000000000"/>
      <p:regular r:id="rId11"/>
    </p:embeddedFont>
    <p:embeddedFont>
      <p:font typeface="Poppins Medium" charset="1" panose="02000000000000000000"/>
      <p:regular r:id="rId12"/>
    </p:embeddedFont>
    <p:embeddedFont>
      <p:font typeface="Poppins Medium Bold" charset="1" panose="02000000000000000000"/>
      <p:regular r:id="rId1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slides/slide1.xml" Type="http://schemas.openxmlformats.org/officeDocument/2006/relationships/slide"/><Relationship Id="rId15" Target="slides/slide2.xml" Type="http://schemas.openxmlformats.org/officeDocument/2006/relationships/slide"/><Relationship Id="rId16" Target="slides/slide3.xml" Type="http://schemas.openxmlformats.org/officeDocument/2006/relationships/slide"/><Relationship Id="rId17" Target="slides/slide4.xml" Type="http://schemas.openxmlformats.org/officeDocument/2006/relationships/slide"/><Relationship Id="rId18" Target="slides/slide5.xml" Type="http://schemas.openxmlformats.org/officeDocument/2006/relationships/slide"/><Relationship Id="rId19" Target="slides/slide6.xml" Type="http://schemas.openxmlformats.org/officeDocument/2006/relationships/slide"/><Relationship Id="rId2" Target="presProps.xml" Type="http://schemas.openxmlformats.org/officeDocument/2006/relationships/presProps"/><Relationship Id="rId20" Target="slides/slide7.xml" Type="http://schemas.openxmlformats.org/officeDocument/2006/relationships/slide"/><Relationship Id="rId21" Target="slides/slide8.xml" Type="http://schemas.openxmlformats.org/officeDocument/2006/relationships/slide"/><Relationship Id="rId22" Target="slides/slide9.xml" Type="http://schemas.openxmlformats.org/officeDocument/2006/relationships/slide"/><Relationship Id="rId23" Target="slides/slide10.xml" Type="http://schemas.openxmlformats.org/officeDocument/2006/relationships/slide"/><Relationship Id="rId24" Target="slides/slide11.xml" Type="http://schemas.openxmlformats.org/officeDocument/2006/relationships/slide"/><Relationship Id="rId25" Target="slides/slide12.xml" Type="http://schemas.openxmlformats.org/officeDocument/2006/relationships/slide"/><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8.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3.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png" Type="http://schemas.openxmlformats.org/officeDocument/2006/relationships/image"/><Relationship Id="rId4" Target="../media/image9.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10.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grpSp>
        <p:nvGrpSpPr>
          <p:cNvPr name="Group 2" id="2"/>
          <p:cNvGrpSpPr/>
          <p:nvPr/>
        </p:nvGrpSpPr>
        <p:grpSpPr>
          <a:xfrm rot="0">
            <a:off x="854938" y="2459662"/>
            <a:ext cx="11330431" cy="6975853"/>
            <a:chOff x="0" y="0"/>
            <a:chExt cx="15107241" cy="9301137"/>
          </a:xfrm>
        </p:grpSpPr>
        <p:sp>
          <p:nvSpPr>
            <p:cNvPr name="TextBox 3" id="3"/>
            <p:cNvSpPr txBox="true"/>
            <p:nvPr/>
          </p:nvSpPr>
          <p:spPr>
            <a:xfrm rot="0">
              <a:off x="0" y="133350"/>
              <a:ext cx="15107241" cy="7874847"/>
            </a:xfrm>
            <a:prstGeom prst="rect">
              <a:avLst/>
            </a:prstGeom>
          </p:spPr>
          <p:txBody>
            <a:bodyPr anchor="t" rtlCol="false" tIns="0" lIns="0" bIns="0" rIns="0">
              <a:spAutoFit/>
            </a:bodyPr>
            <a:lstStyle/>
            <a:p>
              <a:pPr>
                <a:lnSpc>
                  <a:spcPts val="15317"/>
                </a:lnSpc>
              </a:pPr>
              <a:r>
                <a:rPr lang="en-US" sz="13925">
                  <a:solidFill>
                    <a:srgbClr val="FFFFFF"/>
                  </a:solidFill>
                  <a:latin typeface="Poppins Medium Bold"/>
                </a:rPr>
                <a:t>AI_Sign Language Recognition</a:t>
              </a:r>
            </a:p>
          </p:txBody>
        </p:sp>
        <p:sp>
          <p:nvSpPr>
            <p:cNvPr name="TextBox 4" id="4"/>
            <p:cNvSpPr txBox="true"/>
            <p:nvPr/>
          </p:nvSpPr>
          <p:spPr>
            <a:xfrm rot="0">
              <a:off x="0" y="8710798"/>
              <a:ext cx="15107241" cy="590338"/>
            </a:xfrm>
            <a:prstGeom prst="rect">
              <a:avLst/>
            </a:prstGeom>
          </p:spPr>
          <p:txBody>
            <a:bodyPr anchor="t" rtlCol="false" tIns="0" lIns="0" bIns="0" rIns="0">
              <a:spAutoFit/>
            </a:bodyPr>
            <a:lstStyle/>
            <a:p>
              <a:pPr>
                <a:lnSpc>
                  <a:spcPts val="3814"/>
                </a:lnSpc>
              </a:pPr>
            </a:p>
          </p:txBody>
        </p:sp>
      </p:grpSp>
      <p:sp>
        <p:nvSpPr>
          <p:cNvPr name="Freeform 5" id="5"/>
          <p:cNvSpPr/>
          <p:nvPr/>
        </p:nvSpPr>
        <p:spPr>
          <a:xfrm flipH="false" flipV="false" rot="0">
            <a:off x="13116494" y="8427963"/>
            <a:ext cx="6082738" cy="3718074"/>
          </a:xfrm>
          <a:custGeom>
            <a:avLst/>
            <a:gdLst/>
            <a:ahLst/>
            <a:cxnLst/>
            <a:rect r="r" b="b" t="t" l="l"/>
            <a:pathLst>
              <a:path h="3718074" w="6082738">
                <a:moveTo>
                  <a:pt x="0" y="0"/>
                </a:moveTo>
                <a:lnTo>
                  <a:pt x="6082739" y="0"/>
                </a:lnTo>
                <a:lnTo>
                  <a:pt x="6082739" y="3718074"/>
                </a:lnTo>
                <a:lnTo>
                  <a:pt x="0" y="3718074"/>
                </a:lnTo>
                <a:lnTo>
                  <a:pt x="0" y="0"/>
                </a:lnTo>
                <a:close/>
              </a:path>
            </a:pathLst>
          </a:custGeom>
          <a:blipFill>
            <a:blip r:embed="rId2"/>
            <a:stretch>
              <a:fillRect l="0" t="0" r="0" b="0"/>
            </a:stretch>
          </a:blipFill>
        </p:spPr>
      </p:sp>
      <p:sp>
        <p:nvSpPr>
          <p:cNvPr name="Freeform 6" id="6"/>
          <p:cNvSpPr/>
          <p:nvPr/>
        </p:nvSpPr>
        <p:spPr>
          <a:xfrm flipH="false" flipV="false" rot="0">
            <a:off x="10071279" y="197304"/>
            <a:ext cx="8008903" cy="4524715"/>
          </a:xfrm>
          <a:custGeom>
            <a:avLst/>
            <a:gdLst/>
            <a:ahLst/>
            <a:cxnLst/>
            <a:rect r="r" b="b" t="t" l="l"/>
            <a:pathLst>
              <a:path h="4524715" w="8008903">
                <a:moveTo>
                  <a:pt x="0" y="0"/>
                </a:moveTo>
                <a:lnTo>
                  <a:pt x="8008903" y="0"/>
                </a:lnTo>
                <a:lnTo>
                  <a:pt x="8008903" y="4524715"/>
                </a:lnTo>
                <a:lnTo>
                  <a:pt x="0" y="4524715"/>
                </a:lnTo>
                <a:lnTo>
                  <a:pt x="0" y="0"/>
                </a:lnTo>
                <a:close/>
              </a:path>
            </a:pathLst>
          </a:custGeom>
          <a:blipFill>
            <a:blip r:embed="rId3"/>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sp>
        <p:nvSpPr>
          <p:cNvPr name="Freeform 2" id="2"/>
          <p:cNvSpPr/>
          <p:nvPr/>
        </p:nvSpPr>
        <p:spPr>
          <a:xfrm flipH="false" flipV="false" rot="0">
            <a:off x="2411039" y="724572"/>
            <a:ext cx="13429646" cy="8814046"/>
          </a:xfrm>
          <a:custGeom>
            <a:avLst/>
            <a:gdLst/>
            <a:ahLst/>
            <a:cxnLst/>
            <a:rect r="r" b="b" t="t" l="l"/>
            <a:pathLst>
              <a:path h="8814046" w="13429646">
                <a:moveTo>
                  <a:pt x="0" y="0"/>
                </a:moveTo>
                <a:lnTo>
                  <a:pt x="13429646" y="0"/>
                </a:lnTo>
                <a:lnTo>
                  <a:pt x="13429646" y="8814047"/>
                </a:lnTo>
                <a:lnTo>
                  <a:pt x="0" y="8814047"/>
                </a:lnTo>
                <a:lnTo>
                  <a:pt x="0" y="0"/>
                </a:lnTo>
                <a:close/>
              </a:path>
            </a:pathLst>
          </a:custGeom>
          <a:blipFill>
            <a:blip r:embed="rId2"/>
            <a:stretch>
              <a:fillRect l="0" t="0" r="0"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sp>
        <p:nvSpPr>
          <p:cNvPr name="Freeform 2" id="2"/>
          <p:cNvSpPr/>
          <p:nvPr/>
        </p:nvSpPr>
        <p:spPr>
          <a:xfrm flipH="false" flipV="false" rot="0">
            <a:off x="-1092535" y="4004651"/>
            <a:ext cx="4242471" cy="4247781"/>
          </a:xfrm>
          <a:custGeom>
            <a:avLst/>
            <a:gdLst/>
            <a:ahLst/>
            <a:cxnLst/>
            <a:rect r="r" b="b" t="t" l="l"/>
            <a:pathLst>
              <a:path h="4247781" w="4242471">
                <a:moveTo>
                  <a:pt x="0" y="0"/>
                </a:moveTo>
                <a:lnTo>
                  <a:pt x="4242470" y="0"/>
                </a:lnTo>
                <a:lnTo>
                  <a:pt x="4242470" y="4247781"/>
                </a:lnTo>
                <a:lnTo>
                  <a:pt x="0" y="4247781"/>
                </a:lnTo>
                <a:lnTo>
                  <a:pt x="0" y="0"/>
                </a:lnTo>
                <a:close/>
              </a:path>
            </a:pathLst>
          </a:custGeom>
          <a:blipFill>
            <a:blip r:embed="rId2"/>
            <a:stretch>
              <a:fillRect l="0" t="0" r="0" b="0"/>
            </a:stretch>
          </a:blipFill>
        </p:spPr>
      </p:sp>
      <p:sp>
        <p:nvSpPr>
          <p:cNvPr name="Freeform 3" id="3"/>
          <p:cNvSpPr/>
          <p:nvPr/>
        </p:nvSpPr>
        <p:spPr>
          <a:xfrm flipH="false" flipV="false" rot="0">
            <a:off x="15508107" y="514726"/>
            <a:ext cx="4304760" cy="4628774"/>
          </a:xfrm>
          <a:custGeom>
            <a:avLst/>
            <a:gdLst/>
            <a:ahLst/>
            <a:cxnLst/>
            <a:rect r="r" b="b" t="t" l="l"/>
            <a:pathLst>
              <a:path h="4628774" w="4304760">
                <a:moveTo>
                  <a:pt x="0" y="0"/>
                </a:moveTo>
                <a:lnTo>
                  <a:pt x="4304760" y="0"/>
                </a:lnTo>
                <a:lnTo>
                  <a:pt x="4304760" y="4628774"/>
                </a:lnTo>
                <a:lnTo>
                  <a:pt x="0" y="4628774"/>
                </a:lnTo>
                <a:lnTo>
                  <a:pt x="0" y="0"/>
                </a:lnTo>
                <a:close/>
              </a:path>
            </a:pathLst>
          </a:custGeom>
          <a:blipFill>
            <a:blip r:embed="rId3"/>
            <a:stretch>
              <a:fillRect l="0" t="0" r="0" b="0"/>
            </a:stretch>
          </a:blipFill>
        </p:spPr>
      </p:sp>
      <p:sp>
        <p:nvSpPr>
          <p:cNvPr name="TextBox 4" id="4"/>
          <p:cNvSpPr txBox="true"/>
          <p:nvPr/>
        </p:nvSpPr>
        <p:spPr>
          <a:xfrm rot="0">
            <a:off x="3320933" y="4219575"/>
            <a:ext cx="11646135" cy="1838325"/>
          </a:xfrm>
          <a:prstGeom prst="rect">
            <a:avLst/>
          </a:prstGeom>
        </p:spPr>
        <p:txBody>
          <a:bodyPr anchor="t" rtlCol="false" tIns="0" lIns="0" bIns="0" rIns="0">
            <a:spAutoFit/>
          </a:bodyPr>
          <a:lstStyle/>
          <a:p>
            <a:pPr algn="ctr">
              <a:lnSpc>
                <a:spcPts val="14400"/>
              </a:lnSpc>
            </a:pPr>
            <a:r>
              <a:rPr lang="en-US" sz="12000">
                <a:solidFill>
                  <a:srgbClr val="FFFFFF"/>
                </a:solidFill>
                <a:latin typeface="Poppins Medium Bold"/>
              </a:rPr>
              <a:t>THANK YOU</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sp>
        <p:nvSpPr>
          <p:cNvPr name="Freeform 2" id="2"/>
          <p:cNvSpPr/>
          <p:nvPr/>
        </p:nvSpPr>
        <p:spPr>
          <a:xfrm flipH="false" flipV="false" rot="0">
            <a:off x="9871301" y="1974211"/>
            <a:ext cx="6702261" cy="6702261"/>
          </a:xfrm>
          <a:custGeom>
            <a:avLst/>
            <a:gdLst/>
            <a:ahLst/>
            <a:cxnLst/>
            <a:rect r="r" b="b" t="t" l="l"/>
            <a:pathLst>
              <a:path h="6702261" w="6702261">
                <a:moveTo>
                  <a:pt x="0" y="0"/>
                </a:moveTo>
                <a:lnTo>
                  <a:pt x="6702261" y="0"/>
                </a:lnTo>
                <a:lnTo>
                  <a:pt x="6702261" y="6702260"/>
                </a:lnTo>
                <a:lnTo>
                  <a:pt x="0" y="6702260"/>
                </a:lnTo>
                <a:lnTo>
                  <a:pt x="0" y="0"/>
                </a:lnTo>
                <a:close/>
              </a:path>
            </a:pathLst>
          </a:custGeom>
          <a:blipFill>
            <a:blip r:embed="rId2"/>
            <a:stretch>
              <a:fillRect l="0" t="0" r="0" b="0"/>
            </a:stretch>
          </a:blipFill>
        </p:spPr>
      </p:sp>
      <p:sp>
        <p:nvSpPr>
          <p:cNvPr name="TextBox 3" id="3"/>
          <p:cNvSpPr txBox="true"/>
          <p:nvPr/>
        </p:nvSpPr>
        <p:spPr>
          <a:xfrm rot="0">
            <a:off x="1509056" y="1974211"/>
            <a:ext cx="7634944" cy="828675"/>
          </a:xfrm>
          <a:prstGeom prst="rect">
            <a:avLst/>
          </a:prstGeom>
        </p:spPr>
        <p:txBody>
          <a:bodyPr anchor="t" rtlCol="false" tIns="0" lIns="0" bIns="0" rIns="0">
            <a:spAutoFit/>
          </a:bodyPr>
          <a:lstStyle/>
          <a:p>
            <a:pPr>
              <a:lnSpc>
                <a:spcPts val="6599"/>
              </a:lnSpc>
            </a:pPr>
            <a:r>
              <a:rPr lang="en-US" sz="5499">
                <a:solidFill>
                  <a:srgbClr val="FFFFFF"/>
                </a:solidFill>
                <a:latin typeface="Poppins Medium Bold"/>
              </a:rPr>
              <a:t>Scan For Review</a:t>
            </a:r>
          </a:p>
        </p:txBody>
      </p:sp>
      <p:sp>
        <p:nvSpPr>
          <p:cNvPr name="TextBox 4" id="4"/>
          <p:cNvSpPr txBox="true"/>
          <p:nvPr/>
        </p:nvSpPr>
        <p:spPr>
          <a:xfrm rot="0">
            <a:off x="1249283" y="5143500"/>
            <a:ext cx="7634944" cy="1657350"/>
          </a:xfrm>
          <a:prstGeom prst="rect">
            <a:avLst/>
          </a:prstGeom>
        </p:spPr>
        <p:txBody>
          <a:bodyPr anchor="t" rtlCol="false" tIns="0" lIns="0" bIns="0" rIns="0">
            <a:spAutoFit/>
          </a:bodyPr>
          <a:lstStyle/>
          <a:p>
            <a:pPr>
              <a:lnSpc>
                <a:spcPts val="6599"/>
              </a:lnSpc>
            </a:pPr>
            <a:r>
              <a:rPr lang="en-US" sz="5499">
                <a:solidFill>
                  <a:srgbClr val="FFFFFF"/>
                </a:solidFill>
                <a:latin typeface="Poppins Medium Bold"/>
              </a:rPr>
              <a:t>Jayakrishnaa Kaliki</a:t>
            </a:r>
          </a:p>
          <a:p>
            <a:pPr>
              <a:lnSpc>
                <a:spcPts val="6599"/>
              </a:lnSpc>
            </a:pPr>
            <a:r>
              <a:rPr lang="en-US" sz="5499">
                <a:solidFill>
                  <a:srgbClr val="FFFFFF"/>
                </a:solidFill>
                <a:latin typeface="Poppins Medium Bold"/>
              </a:rPr>
              <a:t>      122010322016</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grpSp>
        <p:nvGrpSpPr>
          <p:cNvPr name="Group 2" id="2"/>
          <p:cNvGrpSpPr/>
          <p:nvPr/>
        </p:nvGrpSpPr>
        <p:grpSpPr>
          <a:xfrm rot="0">
            <a:off x="1738415" y="1583502"/>
            <a:ext cx="14811170" cy="7119995"/>
            <a:chOff x="0" y="0"/>
            <a:chExt cx="19748227" cy="9493327"/>
          </a:xfrm>
        </p:grpSpPr>
        <p:sp>
          <p:nvSpPr>
            <p:cNvPr name="TextBox 3" id="3"/>
            <p:cNvSpPr txBox="true"/>
            <p:nvPr/>
          </p:nvSpPr>
          <p:spPr>
            <a:xfrm rot="0">
              <a:off x="0" y="3194974"/>
              <a:ext cx="19748227" cy="6242473"/>
            </a:xfrm>
            <a:prstGeom prst="rect">
              <a:avLst/>
            </a:prstGeom>
          </p:spPr>
          <p:txBody>
            <a:bodyPr anchor="t" rtlCol="false" tIns="0" lIns="0" bIns="0" rIns="0">
              <a:spAutoFit/>
            </a:bodyPr>
            <a:lstStyle/>
            <a:p>
              <a:pPr marL="523557" indent="-261778" lvl="1">
                <a:lnSpc>
                  <a:spcPts val="3394"/>
                </a:lnSpc>
                <a:buFont typeface="Arial"/>
                <a:buChar char="•"/>
              </a:pPr>
              <a:r>
                <a:rPr lang="en-US" sz="2424">
                  <a:solidFill>
                    <a:srgbClr val="FFFFFF"/>
                  </a:solidFill>
                  <a:latin typeface="Poppins Light"/>
                </a:rPr>
                <a:t>Edunet Foundation is a non-profit organization that works to improve the quality of education and provide employment opportunities for underprivileged youth in India. IBM SkillsBuild is a free online learning platform that offers courses in technology and professional skills. Edunet Foundation is the IBM partner for SkillsBuild in India.</a:t>
              </a:r>
            </a:p>
            <a:p>
              <a:pPr>
                <a:lnSpc>
                  <a:spcPts val="3394"/>
                </a:lnSpc>
              </a:pPr>
            </a:p>
            <a:p>
              <a:pPr algn="l" marL="523557" indent="-261778" lvl="1">
                <a:lnSpc>
                  <a:spcPts val="3394"/>
                </a:lnSpc>
                <a:spcBef>
                  <a:spcPct val="0"/>
                </a:spcBef>
                <a:buFont typeface="Arial"/>
                <a:buChar char="•"/>
              </a:pPr>
              <a:r>
                <a:rPr lang="en-US" sz="2424" u="none">
                  <a:solidFill>
                    <a:srgbClr val="FFFFFF"/>
                  </a:solidFill>
                  <a:latin typeface="Poppins Light"/>
                </a:rPr>
                <a:t>The IBM SkillsBuild internship is brought to you by the Edunet Foundation.</a:t>
              </a:r>
            </a:p>
            <a:p>
              <a:pPr algn="l">
                <a:lnSpc>
                  <a:spcPts val="3394"/>
                </a:lnSpc>
                <a:spcBef>
                  <a:spcPct val="0"/>
                </a:spcBef>
              </a:pPr>
            </a:p>
            <a:p>
              <a:pPr algn="l" marL="523557" indent="-261778" lvl="1">
                <a:lnSpc>
                  <a:spcPts val="3394"/>
                </a:lnSpc>
                <a:spcBef>
                  <a:spcPct val="0"/>
                </a:spcBef>
                <a:buFont typeface="Arial"/>
                <a:buChar char="•"/>
              </a:pPr>
              <a:r>
                <a:rPr lang="en-US" sz="2424" u="none">
                  <a:solidFill>
                    <a:srgbClr val="FFFFFF"/>
                  </a:solidFill>
                  <a:latin typeface="Poppins Light"/>
                </a:rPr>
                <a:t>Access to IBM SkillsBuild e-Learning Platform with over 80,000 curated courses on technical and professional skills.</a:t>
              </a:r>
            </a:p>
            <a:p>
              <a:pPr algn="l">
                <a:lnSpc>
                  <a:spcPts val="3394"/>
                </a:lnSpc>
                <a:spcBef>
                  <a:spcPct val="0"/>
                </a:spcBef>
              </a:pPr>
            </a:p>
            <a:p>
              <a:pPr algn="l" marL="523557" indent="-261778" lvl="1">
                <a:lnSpc>
                  <a:spcPts val="3394"/>
                </a:lnSpc>
                <a:spcBef>
                  <a:spcPct val="0"/>
                </a:spcBef>
                <a:buFont typeface="Arial"/>
                <a:buChar char="•"/>
              </a:pPr>
              <a:r>
                <a:rPr lang="en-US" sz="2424" u="none">
                  <a:solidFill>
                    <a:srgbClr val="FFFFFF"/>
                  </a:solidFill>
                  <a:latin typeface="Poppins Light"/>
                </a:rPr>
                <a:t>Learners can experience masterclasses led by Subject Matter Experts</a:t>
              </a:r>
            </a:p>
          </p:txBody>
        </p:sp>
        <p:sp>
          <p:nvSpPr>
            <p:cNvPr name="TextBox 4" id="4"/>
            <p:cNvSpPr txBox="true"/>
            <p:nvPr/>
          </p:nvSpPr>
          <p:spPr>
            <a:xfrm rot="0">
              <a:off x="0" y="9525"/>
              <a:ext cx="19748227" cy="1400175"/>
            </a:xfrm>
            <a:prstGeom prst="rect">
              <a:avLst/>
            </a:prstGeom>
          </p:spPr>
          <p:txBody>
            <a:bodyPr anchor="t" rtlCol="false" tIns="0" lIns="0" bIns="0" rIns="0">
              <a:spAutoFit/>
            </a:bodyPr>
            <a:lstStyle/>
            <a:p>
              <a:pPr>
                <a:lnSpc>
                  <a:spcPts val="8399"/>
                </a:lnSpc>
              </a:pPr>
              <a:r>
                <a:rPr lang="en-US" sz="6999">
                  <a:solidFill>
                    <a:srgbClr val="FFFFFF"/>
                  </a:solidFill>
                  <a:latin typeface="Poppins Medium Bold"/>
                </a:rPr>
                <a:t>ABOUT ORGANIZATION</a:t>
              </a:r>
            </a:p>
          </p:txBody>
        </p:sp>
        <p:sp>
          <p:nvSpPr>
            <p:cNvPr name="AutoShape 5" id="5"/>
            <p:cNvSpPr/>
            <p:nvPr/>
          </p:nvSpPr>
          <p:spPr>
            <a:xfrm>
              <a:off x="0" y="2193838"/>
              <a:ext cx="19748227" cy="0"/>
            </a:xfrm>
            <a:prstGeom prst="line">
              <a:avLst/>
            </a:prstGeom>
            <a:ln cap="rnd" w="25400">
              <a:solidFill>
                <a:srgbClr val="F108DA"/>
              </a:solidFill>
              <a:prstDash val="solid"/>
              <a:headEnd type="none" len="sm" w="sm"/>
              <a:tailEnd type="none" len="sm" w="sm"/>
            </a:ln>
          </p:spPr>
        </p:sp>
      </p:grpSp>
      <p:sp>
        <p:nvSpPr>
          <p:cNvPr name="Freeform 6" id="6"/>
          <p:cNvSpPr/>
          <p:nvPr/>
        </p:nvSpPr>
        <p:spPr>
          <a:xfrm flipH="false" flipV="false" rot="0">
            <a:off x="12915842" y="290887"/>
            <a:ext cx="5029317" cy="1054794"/>
          </a:xfrm>
          <a:custGeom>
            <a:avLst/>
            <a:gdLst/>
            <a:ahLst/>
            <a:cxnLst/>
            <a:rect r="r" b="b" t="t" l="l"/>
            <a:pathLst>
              <a:path h="1054794" w="5029317">
                <a:moveTo>
                  <a:pt x="0" y="0"/>
                </a:moveTo>
                <a:lnTo>
                  <a:pt x="5029316" y="0"/>
                </a:lnTo>
                <a:lnTo>
                  <a:pt x="5029316" y="1054794"/>
                </a:lnTo>
                <a:lnTo>
                  <a:pt x="0" y="1054794"/>
                </a:lnTo>
                <a:lnTo>
                  <a:pt x="0" y="0"/>
                </a:lnTo>
                <a:close/>
              </a:path>
            </a:pathLst>
          </a:custGeom>
          <a:blipFill>
            <a:blip r:embed="rId2"/>
            <a:stretch>
              <a:fillRect l="0" t="-184708" r="0" b="-192096"/>
            </a:stretch>
          </a:blipFill>
        </p:spPr>
      </p:sp>
      <p:sp>
        <p:nvSpPr>
          <p:cNvPr name="Freeform 7" id="7"/>
          <p:cNvSpPr/>
          <p:nvPr/>
        </p:nvSpPr>
        <p:spPr>
          <a:xfrm flipH="false" flipV="false" rot="0">
            <a:off x="13217467" y="1504580"/>
            <a:ext cx="4426066" cy="1345077"/>
          </a:xfrm>
          <a:custGeom>
            <a:avLst/>
            <a:gdLst/>
            <a:ahLst/>
            <a:cxnLst/>
            <a:rect r="r" b="b" t="t" l="l"/>
            <a:pathLst>
              <a:path h="1345077" w="4426066">
                <a:moveTo>
                  <a:pt x="0" y="0"/>
                </a:moveTo>
                <a:lnTo>
                  <a:pt x="4426066" y="0"/>
                </a:lnTo>
                <a:lnTo>
                  <a:pt x="4426066" y="1345077"/>
                </a:lnTo>
                <a:lnTo>
                  <a:pt x="0" y="1345077"/>
                </a:lnTo>
                <a:lnTo>
                  <a:pt x="0" y="0"/>
                </a:lnTo>
                <a:close/>
              </a:path>
            </a:pathLst>
          </a:custGeom>
          <a:blipFill>
            <a:blip r:embed="rId3"/>
            <a:stretch>
              <a:fillRect l="0" t="-3450" r="0" b="-345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sp>
        <p:nvSpPr>
          <p:cNvPr name="Freeform 2" id="2"/>
          <p:cNvSpPr/>
          <p:nvPr/>
        </p:nvSpPr>
        <p:spPr>
          <a:xfrm flipH="false" flipV="false" rot="0">
            <a:off x="1031762" y="2327397"/>
            <a:ext cx="16227538" cy="5632207"/>
          </a:xfrm>
          <a:custGeom>
            <a:avLst/>
            <a:gdLst/>
            <a:ahLst/>
            <a:cxnLst/>
            <a:rect r="r" b="b" t="t" l="l"/>
            <a:pathLst>
              <a:path h="5632207" w="16227538">
                <a:moveTo>
                  <a:pt x="0" y="0"/>
                </a:moveTo>
                <a:lnTo>
                  <a:pt x="16227538" y="0"/>
                </a:lnTo>
                <a:lnTo>
                  <a:pt x="16227538" y="5632206"/>
                </a:lnTo>
                <a:lnTo>
                  <a:pt x="0" y="5632206"/>
                </a:lnTo>
                <a:lnTo>
                  <a:pt x="0" y="0"/>
                </a:lnTo>
                <a:close/>
              </a:path>
            </a:pathLst>
          </a:custGeom>
          <a:blipFill>
            <a:blip r:embed="rId2"/>
            <a:stretch>
              <a:fillRect l="-760" t="0" r="-760" b="0"/>
            </a:stretch>
          </a:blipFill>
        </p:spPr>
      </p:sp>
      <p:sp>
        <p:nvSpPr>
          <p:cNvPr name="Freeform 3" id="3"/>
          <p:cNvSpPr/>
          <p:nvPr/>
        </p:nvSpPr>
        <p:spPr>
          <a:xfrm flipH="false" flipV="false" rot="0">
            <a:off x="12915842" y="290887"/>
            <a:ext cx="5029317" cy="1054794"/>
          </a:xfrm>
          <a:custGeom>
            <a:avLst/>
            <a:gdLst/>
            <a:ahLst/>
            <a:cxnLst/>
            <a:rect r="r" b="b" t="t" l="l"/>
            <a:pathLst>
              <a:path h="1054794" w="5029317">
                <a:moveTo>
                  <a:pt x="0" y="0"/>
                </a:moveTo>
                <a:lnTo>
                  <a:pt x="5029316" y="0"/>
                </a:lnTo>
                <a:lnTo>
                  <a:pt x="5029316" y="1054794"/>
                </a:lnTo>
                <a:lnTo>
                  <a:pt x="0" y="1054794"/>
                </a:lnTo>
                <a:lnTo>
                  <a:pt x="0" y="0"/>
                </a:lnTo>
                <a:close/>
              </a:path>
            </a:pathLst>
          </a:custGeom>
          <a:blipFill>
            <a:blip r:embed="rId3"/>
            <a:stretch>
              <a:fillRect l="0" t="-184708" r="0" b="-192096"/>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sp>
        <p:nvSpPr>
          <p:cNvPr name="Freeform 2" id="2"/>
          <p:cNvSpPr/>
          <p:nvPr/>
        </p:nvSpPr>
        <p:spPr>
          <a:xfrm flipH="false" flipV="false" rot="0">
            <a:off x="16259504" y="-1517823"/>
            <a:ext cx="3028057" cy="3035646"/>
          </a:xfrm>
          <a:custGeom>
            <a:avLst/>
            <a:gdLst/>
            <a:ahLst/>
            <a:cxnLst/>
            <a:rect r="r" b="b" t="t" l="l"/>
            <a:pathLst>
              <a:path h="3035646" w="3028057">
                <a:moveTo>
                  <a:pt x="0" y="0"/>
                </a:moveTo>
                <a:lnTo>
                  <a:pt x="3028057" y="0"/>
                </a:lnTo>
                <a:lnTo>
                  <a:pt x="3028057" y="3035646"/>
                </a:lnTo>
                <a:lnTo>
                  <a:pt x="0" y="3035646"/>
                </a:lnTo>
                <a:lnTo>
                  <a:pt x="0" y="0"/>
                </a:lnTo>
                <a:close/>
              </a:path>
            </a:pathLst>
          </a:custGeom>
          <a:blipFill>
            <a:blip r:embed="rId2"/>
            <a:stretch>
              <a:fillRect l="0" t="0" r="0" b="0"/>
            </a:stretch>
          </a:blipFill>
        </p:spPr>
      </p:sp>
      <p:sp>
        <p:nvSpPr>
          <p:cNvPr name="TextBox 3" id="3"/>
          <p:cNvSpPr txBox="true"/>
          <p:nvPr/>
        </p:nvSpPr>
        <p:spPr>
          <a:xfrm rot="0">
            <a:off x="1028700" y="1714500"/>
            <a:ext cx="12340251" cy="1371600"/>
          </a:xfrm>
          <a:prstGeom prst="rect">
            <a:avLst/>
          </a:prstGeom>
        </p:spPr>
        <p:txBody>
          <a:bodyPr anchor="t" rtlCol="false" tIns="0" lIns="0" bIns="0" rIns="0">
            <a:spAutoFit/>
          </a:bodyPr>
          <a:lstStyle/>
          <a:p>
            <a:pPr>
              <a:lnSpc>
                <a:spcPts val="10800"/>
              </a:lnSpc>
            </a:pPr>
            <a:r>
              <a:rPr lang="en-US" sz="9000">
                <a:solidFill>
                  <a:srgbClr val="FFFFFF"/>
                </a:solidFill>
                <a:latin typeface="Poppins Medium Bold"/>
              </a:rPr>
              <a:t>PROBLEM STATMENT</a:t>
            </a:r>
          </a:p>
        </p:txBody>
      </p:sp>
      <p:sp>
        <p:nvSpPr>
          <p:cNvPr name="TextBox 4" id="4"/>
          <p:cNvSpPr txBox="true"/>
          <p:nvPr/>
        </p:nvSpPr>
        <p:spPr>
          <a:xfrm rot="0">
            <a:off x="1274618" y="3597852"/>
            <a:ext cx="12340251" cy="4791075"/>
          </a:xfrm>
          <a:prstGeom prst="rect">
            <a:avLst/>
          </a:prstGeom>
        </p:spPr>
        <p:txBody>
          <a:bodyPr anchor="t" rtlCol="false" tIns="0" lIns="0" bIns="0" rIns="0">
            <a:spAutoFit/>
          </a:bodyPr>
          <a:lstStyle/>
          <a:p>
            <a:pPr>
              <a:lnSpc>
                <a:spcPts val="4200"/>
              </a:lnSpc>
            </a:pPr>
            <a:r>
              <a:rPr lang="en-US" sz="3000">
                <a:solidFill>
                  <a:srgbClr val="FFFFFF"/>
                </a:solidFill>
                <a:latin typeface="Poppins Light"/>
              </a:rPr>
              <a:t>Given a hand gesture, implementing such an application that detects sign language in real time through hand gestures and allowing the user to get the accurate values of the result of the character detected in a live video </a:t>
            </a:r>
            <a:r>
              <a:rPr lang="en-US" sz="3000">
                <a:solidFill>
                  <a:srgbClr val="FFFFFF"/>
                </a:solidFill>
                <a:latin typeface="Poppins Light"/>
              </a:rPr>
              <a:t>taken as well as allowing such users to build their customised gesture so that the problems faced by people who are unable to talk vocally can be accommodated with technological assistance and the barrier of expression can be overcome. This motivated me to work for the project.</a:t>
            </a:r>
          </a:p>
        </p:txBody>
      </p:sp>
      <p:sp>
        <p:nvSpPr>
          <p:cNvPr name="Freeform 5" id="5"/>
          <p:cNvSpPr/>
          <p:nvPr/>
        </p:nvSpPr>
        <p:spPr>
          <a:xfrm flipH="false" flipV="false" rot="0">
            <a:off x="-1252642" y="8557895"/>
            <a:ext cx="3028057" cy="3035646"/>
          </a:xfrm>
          <a:custGeom>
            <a:avLst/>
            <a:gdLst/>
            <a:ahLst/>
            <a:cxnLst/>
            <a:rect r="r" b="b" t="t" l="l"/>
            <a:pathLst>
              <a:path h="3035646" w="3028057">
                <a:moveTo>
                  <a:pt x="0" y="0"/>
                </a:moveTo>
                <a:lnTo>
                  <a:pt x="3028057" y="0"/>
                </a:lnTo>
                <a:lnTo>
                  <a:pt x="3028057" y="3035646"/>
                </a:lnTo>
                <a:lnTo>
                  <a:pt x="0" y="3035646"/>
                </a:lnTo>
                <a:lnTo>
                  <a:pt x="0" y="0"/>
                </a:lnTo>
                <a:close/>
              </a:path>
            </a:pathLst>
          </a:custGeom>
          <a:blipFill>
            <a:blip r:embed="rId2"/>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sp>
        <p:nvSpPr>
          <p:cNvPr name="TextBox 2" id="2"/>
          <p:cNvSpPr txBox="true"/>
          <p:nvPr/>
        </p:nvSpPr>
        <p:spPr>
          <a:xfrm rot="0">
            <a:off x="1454204" y="1434008"/>
            <a:ext cx="15379592" cy="1371600"/>
          </a:xfrm>
          <a:prstGeom prst="rect">
            <a:avLst/>
          </a:prstGeom>
        </p:spPr>
        <p:txBody>
          <a:bodyPr anchor="t" rtlCol="false" tIns="0" lIns="0" bIns="0" rIns="0">
            <a:spAutoFit/>
          </a:bodyPr>
          <a:lstStyle/>
          <a:p>
            <a:pPr>
              <a:lnSpc>
                <a:spcPts val="10800"/>
              </a:lnSpc>
            </a:pPr>
            <a:r>
              <a:rPr lang="en-US" sz="9000">
                <a:solidFill>
                  <a:srgbClr val="FFFFFF"/>
                </a:solidFill>
                <a:latin typeface="Poppins Medium Bold"/>
              </a:rPr>
              <a:t>PROJECT OVERVIEW</a:t>
            </a:r>
          </a:p>
        </p:txBody>
      </p:sp>
      <p:sp>
        <p:nvSpPr>
          <p:cNvPr name="TextBox 3" id="3"/>
          <p:cNvSpPr txBox="true"/>
          <p:nvPr/>
        </p:nvSpPr>
        <p:spPr>
          <a:xfrm rot="0">
            <a:off x="1454204" y="3252877"/>
            <a:ext cx="14262569" cy="4791075"/>
          </a:xfrm>
          <a:prstGeom prst="rect">
            <a:avLst/>
          </a:prstGeom>
        </p:spPr>
        <p:txBody>
          <a:bodyPr anchor="t" rtlCol="false" tIns="0" lIns="0" bIns="0" rIns="0">
            <a:spAutoFit/>
          </a:bodyPr>
          <a:lstStyle/>
          <a:p>
            <a:pPr marL="647700" indent="-323850" lvl="1">
              <a:lnSpc>
                <a:spcPts val="4200"/>
              </a:lnSpc>
              <a:buFont typeface="Arial"/>
              <a:buChar char="•"/>
            </a:pPr>
            <a:r>
              <a:rPr lang="en-US" sz="3000">
                <a:solidFill>
                  <a:srgbClr val="FFFFFF"/>
                </a:solidFill>
                <a:latin typeface="Poppins Light"/>
              </a:rPr>
              <a:t>W</a:t>
            </a:r>
            <a:r>
              <a:rPr lang="en-US" sz="3000">
                <a:solidFill>
                  <a:srgbClr val="FFFFFF"/>
                </a:solidFill>
                <a:latin typeface="Poppins Light"/>
              </a:rPr>
              <a:t>e created one database of images of alphabets A to Z (26 folders). Each alphabet folder has 101 images.</a:t>
            </a:r>
          </a:p>
          <a:p>
            <a:pPr marL="647700" indent="-323850" lvl="1">
              <a:lnSpc>
                <a:spcPts val="4200"/>
              </a:lnSpc>
              <a:buFont typeface="Arial"/>
              <a:buChar char="•"/>
            </a:pPr>
            <a:r>
              <a:rPr lang="en-US" sz="3000">
                <a:solidFill>
                  <a:srgbClr val="FFFFFF"/>
                </a:solidFill>
                <a:latin typeface="Poppins Light"/>
              </a:rPr>
              <a:t>After that we created one model using machine learning algorithm.</a:t>
            </a:r>
          </a:p>
          <a:p>
            <a:pPr marL="647700" indent="-323850" lvl="1">
              <a:lnSpc>
                <a:spcPts val="4200"/>
              </a:lnSpc>
              <a:buFont typeface="Arial"/>
              <a:buChar char="•"/>
            </a:pPr>
            <a:r>
              <a:rPr lang="en-US" sz="3000">
                <a:solidFill>
                  <a:srgbClr val="FFFFFF"/>
                </a:solidFill>
                <a:latin typeface="Poppins Light"/>
              </a:rPr>
              <a:t>Then, we trained all images using the model.</a:t>
            </a:r>
          </a:p>
          <a:p>
            <a:pPr marL="647700" indent="-323850" lvl="1">
              <a:lnSpc>
                <a:spcPts val="4200"/>
              </a:lnSpc>
              <a:buFont typeface="Arial"/>
              <a:buChar char="•"/>
            </a:pPr>
            <a:r>
              <a:rPr lang="en-US" sz="3000">
                <a:solidFill>
                  <a:srgbClr val="FFFFFF"/>
                </a:solidFill>
                <a:latin typeface="Poppins Light"/>
              </a:rPr>
              <a:t>After training part is done, testing is required. So from live video, we will be testing signs.</a:t>
            </a:r>
          </a:p>
          <a:p>
            <a:pPr marL="647700" indent="-323850" lvl="1">
              <a:lnSpc>
                <a:spcPts val="4200"/>
              </a:lnSpc>
              <a:buFont typeface="Arial"/>
              <a:buChar char="•"/>
            </a:pPr>
            <a:r>
              <a:rPr lang="en-US" sz="3000">
                <a:solidFill>
                  <a:srgbClr val="FFFFFF"/>
                </a:solidFill>
                <a:latin typeface="Poppins Light"/>
              </a:rPr>
              <a:t>Accordingly, we will get the name of the signs along with the accuracies on the side of the box. </a:t>
            </a:r>
          </a:p>
          <a:p>
            <a:pPr>
              <a:lnSpc>
                <a:spcPts val="4200"/>
              </a:lnSpc>
            </a:pPr>
          </a:p>
        </p:txBody>
      </p:sp>
      <p:sp>
        <p:nvSpPr>
          <p:cNvPr name="Freeform 4" id="4"/>
          <p:cNvSpPr/>
          <p:nvPr/>
        </p:nvSpPr>
        <p:spPr>
          <a:xfrm flipH="false" flipV="false" rot="0">
            <a:off x="-1252642" y="8557895"/>
            <a:ext cx="3028057" cy="3035646"/>
          </a:xfrm>
          <a:custGeom>
            <a:avLst/>
            <a:gdLst/>
            <a:ahLst/>
            <a:cxnLst/>
            <a:rect r="r" b="b" t="t" l="l"/>
            <a:pathLst>
              <a:path h="3035646" w="3028057">
                <a:moveTo>
                  <a:pt x="0" y="0"/>
                </a:moveTo>
                <a:lnTo>
                  <a:pt x="3028057" y="0"/>
                </a:lnTo>
                <a:lnTo>
                  <a:pt x="3028057" y="3035646"/>
                </a:lnTo>
                <a:lnTo>
                  <a:pt x="0" y="3035646"/>
                </a:lnTo>
                <a:lnTo>
                  <a:pt x="0" y="0"/>
                </a:lnTo>
                <a:close/>
              </a:path>
            </a:pathLst>
          </a:custGeom>
          <a:blipFill>
            <a:blip r:embed="rId2"/>
            <a:stretch>
              <a:fillRect l="0" t="0" r="0" b="0"/>
            </a:stretch>
          </a:blipFill>
        </p:spPr>
      </p:sp>
      <p:sp>
        <p:nvSpPr>
          <p:cNvPr name="Freeform 5" id="5"/>
          <p:cNvSpPr/>
          <p:nvPr/>
        </p:nvSpPr>
        <p:spPr>
          <a:xfrm flipH="false" flipV="false" rot="0">
            <a:off x="16259504" y="-1517823"/>
            <a:ext cx="3028057" cy="3035646"/>
          </a:xfrm>
          <a:custGeom>
            <a:avLst/>
            <a:gdLst/>
            <a:ahLst/>
            <a:cxnLst/>
            <a:rect r="r" b="b" t="t" l="l"/>
            <a:pathLst>
              <a:path h="3035646" w="3028057">
                <a:moveTo>
                  <a:pt x="0" y="0"/>
                </a:moveTo>
                <a:lnTo>
                  <a:pt x="3028057" y="0"/>
                </a:lnTo>
                <a:lnTo>
                  <a:pt x="3028057" y="3035646"/>
                </a:lnTo>
                <a:lnTo>
                  <a:pt x="0" y="3035646"/>
                </a:lnTo>
                <a:lnTo>
                  <a:pt x="0" y="0"/>
                </a:lnTo>
                <a:close/>
              </a:path>
            </a:pathLst>
          </a:custGeom>
          <a:blipFill>
            <a:blip r:embed="rId2"/>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sp>
        <p:nvSpPr>
          <p:cNvPr name="TextBox 2" id="2"/>
          <p:cNvSpPr txBox="true"/>
          <p:nvPr/>
        </p:nvSpPr>
        <p:spPr>
          <a:xfrm rot="0">
            <a:off x="1324318" y="1215799"/>
            <a:ext cx="9586660" cy="2743200"/>
          </a:xfrm>
          <a:prstGeom prst="rect">
            <a:avLst/>
          </a:prstGeom>
        </p:spPr>
        <p:txBody>
          <a:bodyPr anchor="t" rtlCol="false" tIns="0" lIns="0" bIns="0" rIns="0">
            <a:spAutoFit/>
          </a:bodyPr>
          <a:lstStyle/>
          <a:p>
            <a:pPr>
              <a:lnSpc>
                <a:spcPts val="10800"/>
              </a:lnSpc>
            </a:pPr>
            <a:r>
              <a:rPr lang="en-US" sz="9000">
                <a:solidFill>
                  <a:srgbClr val="FFFFFF"/>
                </a:solidFill>
                <a:latin typeface="Poppins Medium Bold"/>
              </a:rPr>
              <a:t>WHO ARE THE END USERS</a:t>
            </a:r>
          </a:p>
        </p:txBody>
      </p:sp>
      <p:sp>
        <p:nvSpPr>
          <p:cNvPr name="TextBox 3" id="3"/>
          <p:cNvSpPr txBox="true"/>
          <p:nvPr/>
        </p:nvSpPr>
        <p:spPr>
          <a:xfrm rot="0">
            <a:off x="1028700" y="4683702"/>
            <a:ext cx="14262569" cy="2657475"/>
          </a:xfrm>
          <a:prstGeom prst="rect">
            <a:avLst/>
          </a:prstGeom>
        </p:spPr>
        <p:txBody>
          <a:bodyPr anchor="t" rtlCol="false" tIns="0" lIns="0" bIns="0" rIns="0">
            <a:spAutoFit/>
          </a:bodyPr>
          <a:lstStyle/>
          <a:p>
            <a:pPr marL="647700" indent="-323850" lvl="1">
              <a:lnSpc>
                <a:spcPts val="4200"/>
              </a:lnSpc>
              <a:buFont typeface="Arial"/>
              <a:buChar char="•"/>
            </a:pPr>
            <a:r>
              <a:rPr lang="en-US" sz="3000">
                <a:solidFill>
                  <a:srgbClr val="FFFFFF"/>
                </a:solidFill>
                <a:latin typeface="Poppins Light"/>
              </a:rPr>
              <a:t>It is most commonly used by deaf &amp; dumb people who have hearing or talking disorders to communicate among themselves.</a:t>
            </a:r>
          </a:p>
          <a:p>
            <a:pPr marL="647700" indent="-323850" lvl="1">
              <a:lnSpc>
                <a:spcPts val="4200"/>
              </a:lnSpc>
              <a:buFont typeface="Arial"/>
              <a:buChar char="•"/>
            </a:pPr>
            <a:r>
              <a:rPr lang="en-US" sz="3000">
                <a:solidFill>
                  <a:srgbClr val="FFFFFF"/>
                </a:solidFill>
                <a:latin typeface="Poppins Light"/>
              </a:rPr>
              <a:t>Even normal people can use this to communicate with the deaf and dumb people. </a:t>
            </a:r>
          </a:p>
          <a:p>
            <a:pPr>
              <a:lnSpc>
                <a:spcPts val="4200"/>
              </a:lnSpc>
            </a:pPr>
          </a:p>
        </p:txBody>
      </p:sp>
      <p:sp>
        <p:nvSpPr>
          <p:cNvPr name="Freeform 4" id="4"/>
          <p:cNvSpPr/>
          <p:nvPr/>
        </p:nvSpPr>
        <p:spPr>
          <a:xfrm flipH="false" flipV="false" rot="0">
            <a:off x="-1252642" y="8557895"/>
            <a:ext cx="3028057" cy="3035646"/>
          </a:xfrm>
          <a:custGeom>
            <a:avLst/>
            <a:gdLst/>
            <a:ahLst/>
            <a:cxnLst/>
            <a:rect r="r" b="b" t="t" l="l"/>
            <a:pathLst>
              <a:path h="3035646" w="3028057">
                <a:moveTo>
                  <a:pt x="0" y="0"/>
                </a:moveTo>
                <a:lnTo>
                  <a:pt x="3028057" y="0"/>
                </a:lnTo>
                <a:lnTo>
                  <a:pt x="3028057" y="3035646"/>
                </a:lnTo>
                <a:lnTo>
                  <a:pt x="0" y="3035646"/>
                </a:lnTo>
                <a:lnTo>
                  <a:pt x="0" y="0"/>
                </a:lnTo>
                <a:close/>
              </a:path>
            </a:pathLst>
          </a:custGeom>
          <a:blipFill>
            <a:blip r:embed="rId2"/>
            <a:stretch>
              <a:fillRect l="0" t="0" r="0" b="0"/>
            </a:stretch>
          </a:blipFill>
        </p:spPr>
      </p:sp>
      <p:sp>
        <p:nvSpPr>
          <p:cNvPr name="Freeform 5" id="5"/>
          <p:cNvSpPr/>
          <p:nvPr/>
        </p:nvSpPr>
        <p:spPr>
          <a:xfrm flipH="false" flipV="false" rot="0">
            <a:off x="16259504" y="-1517823"/>
            <a:ext cx="3028057" cy="3035646"/>
          </a:xfrm>
          <a:custGeom>
            <a:avLst/>
            <a:gdLst/>
            <a:ahLst/>
            <a:cxnLst/>
            <a:rect r="r" b="b" t="t" l="l"/>
            <a:pathLst>
              <a:path h="3035646" w="3028057">
                <a:moveTo>
                  <a:pt x="0" y="0"/>
                </a:moveTo>
                <a:lnTo>
                  <a:pt x="3028057" y="0"/>
                </a:lnTo>
                <a:lnTo>
                  <a:pt x="3028057" y="3035646"/>
                </a:lnTo>
                <a:lnTo>
                  <a:pt x="0" y="3035646"/>
                </a:lnTo>
                <a:lnTo>
                  <a:pt x="0" y="0"/>
                </a:lnTo>
                <a:close/>
              </a:path>
            </a:pathLst>
          </a:custGeom>
          <a:blipFill>
            <a:blip r:embed="rId2"/>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sp>
        <p:nvSpPr>
          <p:cNvPr name="Freeform 2" id="2"/>
          <p:cNvSpPr/>
          <p:nvPr/>
        </p:nvSpPr>
        <p:spPr>
          <a:xfrm flipH="false" flipV="false" rot="0">
            <a:off x="4323352" y="3544763"/>
            <a:ext cx="8298795" cy="5713537"/>
          </a:xfrm>
          <a:custGeom>
            <a:avLst/>
            <a:gdLst/>
            <a:ahLst/>
            <a:cxnLst/>
            <a:rect r="r" b="b" t="t" l="l"/>
            <a:pathLst>
              <a:path h="5713537" w="8298795">
                <a:moveTo>
                  <a:pt x="0" y="0"/>
                </a:moveTo>
                <a:lnTo>
                  <a:pt x="8298794" y="0"/>
                </a:lnTo>
                <a:lnTo>
                  <a:pt x="8298794" y="5713537"/>
                </a:lnTo>
                <a:lnTo>
                  <a:pt x="0" y="5713537"/>
                </a:lnTo>
                <a:lnTo>
                  <a:pt x="0" y="0"/>
                </a:lnTo>
                <a:close/>
              </a:path>
            </a:pathLst>
          </a:custGeom>
          <a:blipFill>
            <a:blip r:embed="rId2"/>
            <a:stretch>
              <a:fillRect l="0" t="0" r="0" b="0"/>
            </a:stretch>
          </a:blipFill>
        </p:spPr>
      </p:sp>
      <p:sp>
        <p:nvSpPr>
          <p:cNvPr name="TextBox 3" id="3"/>
          <p:cNvSpPr txBox="true"/>
          <p:nvPr/>
        </p:nvSpPr>
        <p:spPr>
          <a:xfrm rot="0">
            <a:off x="2234045" y="1224584"/>
            <a:ext cx="11646135" cy="1838325"/>
          </a:xfrm>
          <a:prstGeom prst="rect">
            <a:avLst/>
          </a:prstGeom>
        </p:spPr>
        <p:txBody>
          <a:bodyPr anchor="t" rtlCol="false" tIns="0" lIns="0" bIns="0" rIns="0">
            <a:spAutoFit/>
          </a:bodyPr>
          <a:lstStyle/>
          <a:p>
            <a:pPr algn="ctr">
              <a:lnSpc>
                <a:spcPts val="14400"/>
              </a:lnSpc>
            </a:pPr>
            <a:r>
              <a:rPr lang="en-US" sz="12000">
                <a:solidFill>
                  <a:srgbClr val="FFFFFF"/>
                </a:solidFill>
                <a:latin typeface="Poppins Medium Bold"/>
              </a:rPr>
              <a:t>DATASET USED</a:t>
            </a:r>
          </a:p>
        </p:txBody>
      </p:sp>
      <p:sp>
        <p:nvSpPr>
          <p:cNvPr name="Freeform 4" id="4"/>
          <p:cNvSpPr/>
          <p:nvPr/>
        </p:nvSpPr>
        <p:spPr>
          <a:xfrm flipH="false" flipV="false" rot="0">
            <a:off x="15508107" y="514726"/>
            <a:ext cx="4304760" cy="4628774"/>
          </a:xfrm>
          <a:custGeom>
            <a:avLst/>
            <a:gdLst/>
            <a:ahLst/>
            <a:cxnLst/>
            <a:rect r="r" b="b" t="t" l="l"/>
            <a:pathLst>
              <a:path h="4628774" w="4304760">
                <a:moveTo>
                  <a:pt x="0" y="0"/>
                </a:moveTo>
                <a:lnTo>
                  <a:pt x="4304760" y="0"/>
                </a:lnTo>
                <a:lnTo>
                  <a:pt x="4304760" y="4628774"/>
                </a:lnTo>
                <a:lnTo>
                  <a:pt x="0" y="4628774"/>
                </a:lnTo>
                <a:lnTo>
                  <a:pt x="0" y="0"/>
                </a:lnTo>
                <a:close/>
              </a:path>
            </a:pathLst>
          </a:custGeom>
          <a:blipFill>
            <a:blip r:embed="rId3"/>
            <a:stretch>
              <a:fillRect l="0" t="0" r="0" b="0"/>
            </a:stretch>
          </a:blipFill>
        </p:spPr>
      </p:sp>
      <p:sp>
        <p:nvSpPr>
          <p:cNvPr name="Freeform 5" id="5"/>
          <p:cNvSpPr/>
          <p:nvPr/>
        </p:nvSpPr>
        <p:spPr>
          <a:xfrm flipH="false" flipV="false" rot="0">
            <a:off x="-1092535" y="4004651"/>
            <a:ext cx="4242471" cy="4247781"/>
          </a:xfrm>
          <a:custGeom>
            <a:avLst/>
            <a:gdLst/>
            <a:ahLst/>
            <a:cxnLst/>
            <a:rect r="r" b="b" t="t" l="l"/>
            <a:pathLst>
              <a:path h="4247781" w="4242471">
                <a:moveTo>
                  <a:pt x="0" y="0"/>
                </a:moveTo>
                <a:lnTo>
                  <a:pt x="4242470" y="0"/>
                </a:lnTo>
                <a:lnTo>
                  <a:pt x="4242470" y="4247781"/>
                </a:lnTo>
                <a:lnTo>
                  <a:pt x="0" y="4247781"/>
                </a:lnTo>
                <a:lnTo>
                  <a:pt x="0" y="0"/>
                </a:lnTo>
                <a:close/>
              </a:path>
            </a:pathLst>
          </a:custGeom>
          <a:blipFill>
            <a:blip r:embed="rId4"/>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sp>
        <p:nvSpPr>
          <p:cNvPr name="Freeform 2" id="2"/>
          <p:cNvSpPr/>
          <p:nvPr/>
        </p:nvSpPr>
        <p:spPr>
          <a:xfrm flipH="false" flipV="false" rot="0">
            <a:off x="-1252642" y="8557895"/>
            <a:ext cx="3028057" cy="3035646"/>
          </a:xfrm>
          <a:custGeom>
            <a:avLst/>
            <a:gdLst/>
            <a:ahLst/>
            <a:cxnLst/>
            <a:rect r="r" b="b" t="t" l="l"/>
            <a:pathLst>
              <a:path h="3035646" w="3028057">
                <a:moveTo>
                  <a:pt x="0" y="0"/>
                </a:moveTo>
                <a:lnTo>
                  <a:pt x="3028057" y="0"/>
                </a:lnTo>
                <a:lnTo>
                  <a:pt x="3028057" y="3035646"/>
                </a:lnTo>
                <a:lnTo>
                  <a:pt x="0" y="3035646"/>
                </a:lnTo>
                <a:lnTo>
                  <a:pt x="0" y="0"/>
                </a:lnTo>
                <a:close/>
              </a:path>
            </a:pathLst>
          </a:custGeom>
          <a:blipFill>
            <a:blip r:embed="rId2"/>
            <a:stretch>
              <a:fillRect l="0" t="0" r="0" b="0"/>
            </a:stretch>
          </a:blipFill>
        </p:spPr>
      </p:sp>
      <p:sp>
        <p:nvSpPr>
          <p:cNvPr name="Freeform 3" id="3"/>
          <p:cNvSpPr/>
          <p:nvPr/>
        </p:nvSpPr>
        <p:spPr>
          <a:xfrm flipH="false" flipV="false" rot="0">
            <a:off x="16259504" y="-1517823"/>
            <a:ext cx="3028057" cy="3035646"/>
          </a:xfrm>
          <a:custGeom>
            <a:avLst/>
            <a:gdLst/>
            <a:ahLst/>
            <a:cxnLst/>
            <a:rect r="r" b="b" t="t" l="l"/>
            <a:pathLst>
              <a:path h="3035646" w="3028057">
                <a:moveTo>
                  <a:pt x="0" y="0"/>
                </a:moveTo>
                <a:lnTo>
                  <a:pt x="3028057" y="0"/>
                </a:lnTo>
                <a:lnTo>
                  <a:pt x="3028057" y="3035646"/>
                </a:lnTo>
                <a:lnTo>
                  <a:pt x="0" y="3035646"/>
                </a:lnTo>
                <a:lnTo>
                  <a:pt x="0" y="0"/>
                </a:lnTo>
                <a:close/>
              </a:path>
            </a:pathLst>
          </a:custGeom>
          <a:blipFill>
            <a:blip r:embed="rId2"/>
            <a:stretch>
              <a:fillRect l="0" t="0" r="0" b="0"/>
            </a:stretch>
          </a:blipFill>
        </p:spPr>
      </p:sp>
      <p:sp>
        <p:nvSpPr>
          <p:cNvPr name="Freeform 4" id="4"/>
          <p:cNvSpPr/>
          <p:nvPr/>
        </p:nvSpPr>
        <p:spPr>
          <a:xfrm flipH="false" flipV="false" rot="0">
            <a:off x="2182614" y="3774926"/>
            <a:ext cx="12794213" cy="2737148"/>
          </a:xfrm>
          <a:custGeom>
            <a:avLst/>
            <a:gdLst/>
            <a:ahLst/>
            <a:cxnLst/>
            <a:rect r="r" b="b" t="t" l="l"/>
            <a:pathLst>
              <a:path h="2737148" w="12794213">
                <a:moveTo>
                  <a:pt x="0" y="0"/>
                </a:moveTo>
                <a:lnTo>
                  <a:pt x="12794213" y="0"/>
                </a:lnTo>
                <a:lnTo>
                  <a:pt x="12794213" y="2737148"/>
                </a:lnTo>
                <a:lnTo>
                  <a:pt x="0" y="2737148"/>
                </a:lnTo>
                <a:lnTo>
                  <a:pt x="0" y="0"/>
                </a:lnTo>
                <a:close/>
              </a:path>
            </a:pathLst>
          </a:custGeom>
          <a:blipFill>
            <a:blip r:embed="rId3"/>
            <a:stretch>
              <a:fillRect l="0" t="0" r="0" b="0"/>
            </a:stretch>
          </a:blipFill>
        </p:spPr>
      </p:sp>
      <p:sp>
        <p:nvSpPr>
          <p:cNvPr name="TextBox 5" id="5"/>
          <p:cNvSpPr txBox="true"/>
          <p:nvPr/>
        </p:nvSpPr>
        <p:spPr>
          <a:xfrm rot="0">
            <a:off x="2779045" y="1517823"/>
            <a:ext cx="9586660" cy="1371600"/>
          </a:xfrm>
          <a:prstGeom prst="rect">
            <a:avLst/>
          </a:prstGeom>
        </p:spPr>
        <p:txBody>
          <a:bodyPr anchor="t" rtlCol="false" tIns="0" lIns="0" bIns="0" rIns="0">
            <a:spAutoFit/>
          </a:bodyPr>
          <a:lstStyle/>
          <a:p>
            <a:pPr>
              <a:lnSpc>
                <a:spcPts val="10800"/>
              </a:lnSpc>
            </a:pPr>
            <a:r>
              <a:rPr lang="en-US" sz="9000">
                <a:solidFill>
                  <a:srgbClr val="FFFFFF"/>
                </a:solidFill>
                <a:latin typeface="Poppins Medium Bold"/>
              </a:rPr>
              <a:t>MODEL</a:t>
            </a:r>
          </a:p>
        </p:txBody>
      </p:sp>
      <p:sp>
        <p:nvSpPr>
          <p:cNvPr name="TextBox 6" id="6"/>
          <p:cNvSpPr txBox="true"/>
          <p:nvPr/>
        </p:nvSpPr>
        <p:spPr>
          <a:xfrm rot="0">
            <a:off x="2182614" y="6969702"/>
            <a:ext cx="14262569" cy="2657475"/>
          </a:xfrm>
          <a:prstGeom prst="rect">
            <a:avLst/>
          </a:prstGeom>
        </p:spPr>
        <p:txBody>
          <a:bodyPr anchor="t" rtlCol="false" tIns="0" lIns="0" bIns="0" rIns="0">
            <a:spAutoFit/>
          </a:bodyPr>
          <a:lstStyle/>
          <a:p>
            <a:pPr>
              <a:lnSpc>
                <a:spcPts val="4200"/>
              </a:lnSpc>
            </a:pPr>
            <a:r>
              <a:rPr lang="en-US" sz="3000">
                <a:solidFill>
                  <a:srgbClr val="FFFFFF"/>
                </a:solidFill>
                <a:latin typeface="Poppins Light"/>
              </a:rPr>
              <a:t>LSTM networks are well-suited to classifying, processing and making predictions based on time series data, since there can be lags of unknown duration between important events in a time series. LSTMs were developed to deal with the vanishing gradient problem that can be encountered when training traditional RNN.</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sp>
        <p:nvSpPr>
          <p:cNvPr name="Freeform 2" id="2"/>
          <p:cNvSpPr/>
          <p:nvPr/>
        </p:nvSpPr>
        <p:spPr>
          <a:xfrm flipH="false" flipV="false" rot="0">
            <a:off x="-485328" y="-1517823"/>
            <a:ext cx="3028057" cy="3035646"/>
          </a:xfrm>
          <a:custGeom>
            <a:avLst/>
            <a:gdLst/>
            <a:ahLst/>
            <a:cxnLst/>
            <a:rect r="r" b="b" t="t" l="l"/>
            <a:pathLst>
              <a:path h="3035646" w="3028057">
                <a:moveTo>
                  <a:pt x="0" y="0"/>
                </a:moveTo>
                <a:lnTo>
                  <a:pt x="3028056" y="0"/>
                </a:lnTo>
                <a:lnTo>
                  <a:pt x="3028056" y="3035646"/>
                </a:lnTo>
                <a:lnTo>
                  <a:pt x="0" y="3035646"/>
                </a:lnTo>
                <a:lnTo>
                  <a:pt x="0" y="0"/>
                </a:lnTo>
                <a:close/>
              </a:path>
            </a:pathLst>
          </a:custGeom>
          <a:blipFill>
            <a:blip r:embed="rId2"/>
            <a:stretch>
              <a:fillRect l="0" t="0" r="0" b="0"/>
            </a:stretch>
          </a:blipFill>
        </p:spPr>
      </p:sp>
      <p:graphicFrame>
        <p:nvGraphicFramePr>
          <p:cNvPr name="Table 3" id="3"/>
          <p:cNvGraphicFramePr>
            <a:graphicFrameLocks noGrp="true"/>
          </p:cNvGraphicFramePr>
          <p:nvPr/>
        </p:nvGraphicFramePr>
        <p:xfrm>
          <a:off x="2796728" y="519112"/>
          <a:ext cx="14555289" cy="9248775"/>
        </p:xfrm>
        <a:graphic>
          <a:graphicData uri="http://schemas.openxmlformats.org/drawingml/2006/table">
            <a:tbl>
              <a:tblPr/>
              <a:tblGrid>
                <a:gridCol w="2882942"/>
                <a:gridCol w="1945306"/>
                <a:gridCol w="2882942"/>
                <a:gridCol w="1971351"/>
                <a:gridCol w="2882942"/>
                <a:gridCol w="1989807"/>
              </a:tblGrid>
              <a:tr h="889489">
                <a:tc>
                  <a:txBody>
                    <a:bodyPr anchor="t" rtlCol="false"/>
                    <a:lstStyle/>
                    <a:p>
                      <a:pPr algn="ctr">
                        <a:lnSpc>
                          <a:spcPts val="2799"/>
                        </a:lnSpc>
                        <a:defRPr/>
                      </a:pPr>
                      <a:r>
                        <a:rPr lang="en-US" sz="1999">
                          <a:solidFill>
                            <a:srgbClr val="FFFFFF"/>
                          </a:solidFill>
                          <a:latin typeface="Poppins Medium Bold"/>
                        </a:rPr>
                        <a:t>ALPHABETS</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799"/>
                        </a:lnSpc>
                        <a:defRPr/>
                      </a:pPr>
                      <a:r>
                        <a:rPr lang="en-US" sz="1999">
                          <a:solidFill>
                            <a:srgbClr val="FFFFFF"/>
                          </a:solidFill>
                          <a:latin typeface="Poppins Medium Bold"/>
                        </a:rPr>
                        <a:t>ACCURACY</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799"/>
                        </a:lnSpc>
                        <a:defRPr/>
                      </a:pPr>
                      <a:r>
                        <a:rPr lang="en-US" sz="1999">
                          <a:solidFill>
                            <a:srgbClr val="FFFFFF"/>
                          </a:solidFill>
                          <a:latin typeface="Poppins Medium Bold"/>
                        </a:rPr>
                        <a:t>ALPHABETS</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799"/>
                        </a:lnSpc>
                        <a:defRPr/>
                      </a:pPr>
                      <a:r>
                        <a:rPr lang="en-US" sz="1999">
                          <a:solidFill>
                            <a:srgbClr val="FFFFFF"/>
                          </a:solidFill>
                          <a:latin typeface="Poppins Medium"/>
                        </a:rPr>
                        <a:t>ACCURACY</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799"/>
                        </a:lnSpc>
                        <a:defRPr/>
                      </a:pPr>
                      <a:r>
                        <a:rPr lang="en-US" sz="1999">
                          <a:solidFill>
                            <a:srgbClr val="FFFFFF"/>
                          </a:solidFill>
                          <a:latin typeface="Poppins Medium Bold"/>
                        </a:rPr>
                        <a:t>ALPHABETS</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799"/>
                        </a:lnSpc>
                        <a:defRPr/>
                      </a:pPr>
                      <a:r>
                        <a:rPr lang="en-US" sz="1999">
                          <a:solidFill>
                            <a:srgbClr val="FFFFFF"/>
                          </a:solidFill>
                          <a:latin typeface="Poppins Medium"/>
                        </a:rPr>
                        <a:t>ACCURACY</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889489">
                <a:tc>
                  <a:txBody>
                    <a:bodyPr anchor="t" rtlCol="false"/>
                    <a:lstStyle/>
                    <a:p>
                      <a:pPr algn="ctr">
                        <a:lnSpc>
                          <a:spcPts val="2799"/>
                        </a:lnSpc>
                        <a:defRPr/>
                      </a:pPr>
                      <a:r>
                        <a:rPr lang="en-US" sz="1999">
                          <a:solidFill>
                            <a:srgbClr val="FFFFFF"/>
                          </a:solidFill>
                          <a:latin typeface="Poppins Medium"/>
                        </a:rPr>
                        <a:t>A</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520"/>
                        </a:lnSpc>
                        <a:defRPr/>
                      </a:pPr>
                      <a:r>
                        <a:rPr lang="en-US" sz="1800">
                          <a:solidFill>
                            <a:srgbClr val="FFFFFF"/>
                          </a:solidFill>
                          <a:latin typeface="Poppins Medium"/>
                        </a:rPr>
                        <a:t>91.95%</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799"/>
                        </a:lnSpc>
                        <a:defRPr/>
                      </a:pPr>
                      <a:r>
                        <a:rPr lang="en-US" sz="1999">
                          <a:solidFill>
                            <a:srgbClr val="FFFFFF"/>
                          </a:solidFill>
                          <a:latin typeface="Poppins Medium"/>
                        </a:rPr>
                        <a:t>J</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520"/>
                        </a:lnSpc>
                        <a:defRPr/>
                      </a:pPr>
                      <a:r>
                        <a:rPr lang="en-US" sz="1800">
                          <a:solidFill>
                            <a:srgbClr val="FFFFFF"/>
                          </a:solidFill>
                          <a:latin typeface="Poppins Medium"/>
                        </a:rPr>
                        <a:t>82.94</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799"/>
                        </a:lnSpc>
                        <a:defRPr/>
                      </a:pPr>
                      <a:r>
                        <a:rPr lang="en-US" sz="1999">
                          <a:solidFill>
                            <a:srgbClr val="FFFFFF"/>
                          </a:solidFill>
                          <a:latin typeface="Poppins Medium"/>
                        </a:rPr>
                        <a:t>S</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520"/>
                        </a:lnSpc>
                        <a:defRPr/>
                      </a:pPr>
                      <a:r>
                        <a:rPr lang="en-US" sz="1800">
                          <a:solidFill>
                            <a:srgbClr val="FFFFFF"/>
                          </a:solidFill>
                          <a:latin typeface="Poppins Medium"/>
                        </a:rPr>
                        <a:t>89.21%</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889489">
                <a:tc>
                  <a:txBody>
                    <a:bodyPr anchor="t" rtlCol="false"/>
                    <a:lstStyle/>
                    <a:p>
                      <a:pPr algn="ctr">
                        <a:lnSpc>
                          <a:spcPts val="2799"/>
                        </a:lnSpc>
                        <a:defRPr/>
                      </a:pPr>
                      <a:r>
                        <a:rPr lang="en-US" sz="1999">
                          <a:solidFill>
                            <a:srgbClr val="FFFFFF"/>
                          </a:solidFill>
                          <a:latin typeface="Poppins Medium"/>
                        </a:rPr>
                        <a:t>B</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520"/>
                        </a:lnSpc>
                        <a:defRPr/>
                      </a:pPr>
                      <a:r>
                        <a:rPr lang="en-US" sz="1800">
                          <a:solidFill>
                            <a:srgbClr val="FFFFFF"/>
                          </a:solidFill>
                          <a:latin typeface="Poppins Medium"/>
                        </a:rPr>
                        <a:t>99.47%</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799"/>
                        </a:lnSpc>
                        <a:defRPr/>
                      </a:pPr>
                      <a:r>
                        <a:rPr lang="en-US" sz="1999">
                          <a:solidFill>
                            <a:srgbClr val="FFFFFF"/>
                          </a:solidFill>
                          <a:latin typeface="Poppins Medium"/>
                        </a:rPr>
                        <a:t>K</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520"/>
                        </a:lnSpc>
                        <a:defRPr/>
                      </a:pPr>
                      <a:r>
                        <a:rPr lang="en-US" sz="1800">
                          <a:solidFill>
                            <a:srgbClr val="FFFFFF"/>
                          </a:solidFill>
                          <a:latin typeface="Poppins Medium"/>
                        </a:rPr>
                        <a:t>90.88%</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799"/>
                        </a:lnSpc>
                        <a:defRPr/>
                      </a:pPr>
                      <a:r>
                        <a:rPr lang="en-US" sz="1999">
                          <a:solidFill>
                            <a:srgbClr val="FFFFFF"/>
                          </a:solidFill>
                          <a:latin typeface="Poppins Medium"/>
                        </a:rPr>
                        <a:t>T</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520"/>
                        </a:lnSpc>
                        <a:defRPr/>
                      </a:pPr>
                      <a:r>
                        <a:rPr lang="en-US" sz="1800">
                          <a:solidFill>
                            <a:srgbClr val="FFFFFF"/>
                          </a:solidFill>
                          <a:latin typeface="Poppins Medium"/>
                        </a:rPr>
                        <a:t>99.99%</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889489">
                <a:tc>
                  <a:txBody>
                    <a:bodyPr anchor="t" rtlCol="false"/>
                    <a:lstStyle/>
                    <a:p>
                      <a:pPr algn="ctr">
                        <a:lnSpc>
                          <a:spcPts val="2799"/>
                        </a:lnSpc>
                        <a:defRPr/>
                      </a:pPr>
                      <a:r>
                        <a:rPr lang="en-US" sz="1999">
                          <a:solidFill>
                            <a:srgbClr val="FFFFFF"/>
                          </a:solidFill>
                          <a:latin typeface="Poppins Medium"/>
                        </a:rPr>
                        <a:t>C</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520"/>
                        </a:lnSpc>
                        <a:defRPr/>
                      </a:pPr>
                      <a:r>
                        <a:rPr lang="en-US" sz="1800">
                          <a:solidFill>
                            <a:srgbClr val="FFFFFF"/>
                          </a:solidFill>
                          <a:latin typeface="Poppins Medium"/>
                        </a:rPr>
                        <a:t>82.21%</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799"/>
                        </a:lnSpc>
                        <a:defRPr/>
                      </a:pPr>
                      <a:r>
                        <a:rPr lang="en-US" sz="1999">
                          <a:solidFill>
                            <a:srgbClr val="FFFFFF"/>
                          </a:solidFill>
                          <a:latin typeface="Poppins Medium"/>
                        </a:rPr>
                        <a:t>L</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520"/>
                        </a:lnSpc>
                        <a:defRPr/>
                      </a:pPr>
                      <a:r>
                        <a:rPr lang="en-US" sz="1800">
                          <a:solidFill>
                            <a:srgbClr val="FFFFFF"/>
                          </a:solidFill>
                          <a:latin typeface="Poppins Medium"/>
                        </a:rPr>
                        <a:t>80.89%</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799"/>
                        </a:lnSpc>
                        <a:defRPr/>
                      </a:pPr>
                      <a:r>
                        <a:rPr lang="en-US" sz="1999">
                          <a:solidFill>
                            <a:srgbClr val="FFFFFF"/>
                          </a:solidFill>
                          <a:latin typeface="Poppins Medium"/>
                        </a:rPr>
                        <a:t>U</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520"/>
                        </a:lnSpc>
                        <a:defRPr/>
                      </a:pPr>
                      <a:r>
                        <a:rPr lang="en-US" sz="1800">
                          <a:solidFill>
                            <a:srgbClr val="FFFFFF"/>
                          </a:solidFill>
                          <a:latin typeface="Poppins Medium"/>
                        </a:rPr>
                        <a:t>89.25%</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889489">
                <a:tc>
                  <a:txBody>
                    <a:bodyPr anchor="t" rtlCol="false"/>
                    <a:lstStyle/>
                    <a:p>
                      <a:pPr algn="ctr">
                        <a:lnSpc>
                          <a:spcPts val="2799"/>
                        </a:lnSpc>
                        <a:defRPr/>
                      </a:pPr>
                      <a:r>
                        <a:rPr lang="en-US" sz="1999">
                          <a:solidFill>
                            <a:srgbClr val="FFFFFF"/>
                          </a:solidFill>
                          <a:latin typeface="Poppins Medium"/>
                        </a:rPr>
                        <a:t>D</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520"/>
                        </a:lnSpc>
                        <a:defRPr/>
                      </a:pPr>
                      <a:r>
                        <a:rPr lang="en-US" sz="1800">
                          <a:solidFill>
                            <a:srgbClr val="FFFFFF"/>
                          </a:solidFill>
                          <a:latin typeface="Poppins Medium"/>
                        </a:rPr>
                        <a:t>99.98%</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799"/>
                        </a:lnSpc>
                        <a:defRPr/>
                      </a:pPr>
                      <a:r>
                        <a:rPr lang="en-US" sz="1999">
                          <a:solidFill>
                            <a:srgbClr val="FFFFFF"/>
                          </a:solidFill>
                          <a:latin typeface="Poppins Medium"/>
                        </a:rPr>
                        <a:t>M</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520"/>
                        </a:lnSpc>
                        <a:defRPr/>
                      </a:pPr>
                      <a:r>
                        <a:rPr lang="en-US" sz="1800">
                          <a:solidFill>
                            <a:srgbClr val="FFFFFF"/>
                          </a:solidFill>
                          <a:latin typeface="Poppins Medium"/>
                        </a:rPr>
                        <a:t>100%</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799"/>
                        </a:lnSpc>
                        <a:defRPr/>
                      </a:pPr>
                      <a:r>
                        <a:rPr lang="en-US" sz="1999">
                          <a:solidFill>
                            <a:srgbClr val="FFFFFF"/>
                          </a:solidFill>
                          <a:latin typeface="Poppins Medium"/>
                        </a:rPr>
                        <a:t>V</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520"/>
                        </a:lnSpc>
                        <a:defRPr/>
                      </a:pPr>
                      <a:r>
                        <a:rPr lang="en-US" sz="1800">
                          <a:solidFill>
                            <a:srgbClr val="FFFFFF"/>
                          </a:solidFill>
                          <a:latin typeface="Poppins Medium"/>
                        </a:rPr>
                        <a:t>100%</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889489">
                <a:tc>
                  <a:txBody>
                    <a:bodyPr anchor="t" rtlCol="false"/>
                    <a:lstStyle/>
                    <a:p>
                      <a:pPr algn="ctr">
                        <a:lnSpc>
                          <a:spcPts val="2799"/>
                        </a:lnSpc>
                        <a:defRPr/>
                      </a:pPr>
                      <a:r>
                        <a:rPr lang="en-US" sz="1999">
                          <a:solidFill>
                            <a:srgbClr val="FFFFFF"/>
                          </a:solidFill>
                          <a:latin typeface="Poppins Medium"/>
                        </a:rPr>
                        <a:t>E</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520"/>
                        </a:lnSpc>
                        <a:defRPr/>
                      </a:pPr>
                      <a:r>
                        <a:rPr lang="en-US" sz="1800">
                          <a:solidFill>
                            <a:srgbClr val="FFFFFF"/>
                          </a:solidFill>
                          <a:latin typeface="Poppins Medium"/>
                        </a:rPr>
                        <a:t>98.73%</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799"/>
                        </a:lnSpc>
                        <a:defRPr/>
                      </a:pPr>
                      <a:r>
                        <a:rPr lang="en-US" sz="1999">
                          <a:solidFill>
                            <a:srgbClr val="FFFFFF"/>
                          </a:solidFill>
                          <a:latin typeface="Poppins Medium"/>
                        </a:rPr>
                        <a:t>N</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520"/>
                        </a:lnSpc>
                        <a:defRPr/>
                      </a:pPr>
                      <a:r>
                        <a:rPr lang="en-US" sz="1800">
                          <a:solidFill>
                            <a:srgbClr val="FFFFFF"/>
                          </a:solidFill>
                          <a:latin typeface="Poppins Medium"/>
                        </a:rPr>
                        <a:t>99.65%</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799"/>
                        </a:lnSpc>
                        <a:defRPr/>
                      </a:pPr>
                      <a:r>
                        <a:rPr lang="en-US" sz="1999">
                          <a:solidFill>
                            <a:srgbClr val="FFFFFF"/>
                          </a:solidFill>
                          <a:latin typeface="Poppins Medium"/>
                        </a:rPr>
                        <a:t>W</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520"/>
                        </a:lnSpc>
                        <a:defRPr/>
                      </a:pPr>
                      <a:r>
                        <a:rPr lang="en-US" sz="1800">
                          <a:solidFill>
                            <a:srgbClr val="FFFFFF"/>
                          </a:solidFill>
                          <a:latin typeface="Poppins Medium"/>
                        </a:rPr>
                        <a:t>85.16%</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889489">
                <a:tc>
                  <a:txBody>
                    <a:bodyPr anchor="t" rtlCol="false"/>
                    <a:lstStyle/>
                    <a:p>
                      <a:pPr algn="ctr">
                        <a:lnSpc>
                          <a:spcPts val="2799"/>
                        </a:lnSpc>
                        <a:defRPr/>
                      </a:pPr>
                      <a:r>
                        <a:rPr lang="en-US" sz="1999">
                          <a:solidFill>
                            <a:srgbClr val="FFFFFF"/>
                          </a:solidFill>
                          <a:latin typeface="Poppins Medium"/>
                        </a:rPr>
                        <a:t>F</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520"/>
                        </a:lnSpc>
                        <a:defRPr/>
                      </a:pPr>
                      <a:r>
                        <a:rPr lang="en-US" sz="1800">
                          <a:solidFill>
                            <a:srgbClr val="FFFFFF"/>
                          </a:solidFill>
                          <a:latin typeface="Poppins Medium"/>
                        </a:rPr>
                        <a:t>87.45%</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799"/>
                        </a:lnSpc>
                        <a:defRPr/>
                      </a:pPr>
                      <a:r>
                        <a:rPr lang="en-US" sz="1999">
                          <a:solidFill>
                            <a:srgbClr val="FFFFFF"/>
                          </a:solidFill>
                          <a:latin typeface="Poppins Medium"/>
                        </a:rPr>
                        <a:t>O</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520"/>
                        </a:lnSpc>
                        <a:defRPr/>
                      </a:pPr>
                      <a:r>
                        <a:rPr lang="en-US" sz="1800">
                          <a:solidFill>
                            <a:srgbClr val="FFFFFF"/>
                          </a:solidFill>
                          <a:latin typeface="Poppins Medium"/>
                        </a:rPr>
                        <a:t>100%</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799"/>
                        </a:lnSpc>
                        <a:defRPr/>
                      </a:pPr>
                      <a:r>
                        <a:rPr lang="en-US" sz="1999">
                          <a:solidFill>
                            <a:srgbClr val="FFFFFF"/>
                          </a:solidFill>
                          <a:latin typeface="Poppins Medium"/>
                        </a:rPr>
                        <a:t>X</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520"/>
                        </a:lnSpc>
                        <a:defRPr/>
                      </a:pPr>
                      <a:r>
                        <a:rPr lang="en-US" sz="1800">
                          <a:solidFill>
                            <a:srgbClr val="FFFFFF"/>
                          </a:solidFill>
                          <a:latin typeface="Poppins Medium"/>
                        </a:rPr>
                        <a:t>95.69%</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889489">
                <a:tc>
                  <a:txBody>
                    <a:bodyPr anchor="t" rtlCol="false"/>
                    <a:lstStyle/>
                    <a:p>
                      <a:pPr algn="ctr">
                        <a:lnSpc>
                          <a:spcPts val="2799"/>
                        </a:lnSpc>
                        <a:defRPr/>
                      </a:pPr>
                      <a:r>
                        <a:rPr lang="en-US" sz="1999">
                          <a:solidFill>
                            <a:srgbClr val="FFFFFF"/>
                          </a:solidFill>
                          <a:latin typeface="Poppins Medium"/>
                        </a:rPr>
                        <a:t>G</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520"/>
                        </a:lnSpc>
                        <a:defRPr/>
                      </a:pPr>
                      <a:r>
                        <a:rPr lang="en-US" sz="1800">
                          <a:solidFill>
                            <a:srgbClr val="FFFFFF"/>
                          </a:solidFill>
                          <a:latin typeface="Poppins Medium"/>
                        </a:rPr>
                        <a:t>99.99%</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799"/>
                        </a:lnSpc>
                        <a:defRPr/>
                      </a:pPr>
                      <a:r>
                        <a:rPr lang="en-US" sz="1999">
                          <a:solidFill>
                            <a:srgbClr val="FFFFFF"/>
                          </a:solidFill>
                          <a:latin typeface="Poppins Medium"/>
                        </a:rPr>
                        <a:t>P</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520"/>
                        </a:lnSpc>
                        <a:defRPr/>
                      </a:pPr>
                      <a:r>
                        <a:rPr lang="en-US" sz="1800">
                          <a:solidFill>
                            <a:srgbClr val="FFFFFF"/>
                          </a:solidFill>
                          <a:latin typeface="Poppins Medium"/>
                        </a:rPr>
                        <a:t>99.18%</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799"/>
                        </a:lnSpc>
                        <a:defRPr/>
                      </a:pPr>
                      <a:r>
                        <a:rPr lang="en-US" sz="1999">
                          <a:solidFill>
                            <a:srgbClr val="FFFFFF"/>
                          </a:solidFill>
                          <a:latin typeface="Poppins Medium"/>
                        </a:rPr>
                        <a:t>Y</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520"/>
                        </a:lnSpc>
                        <a:defRPr/>
                      </a:pPr>
                      <a:r>
                        <a:rPr lang="en-US" sz="1800">
                          <a:solidFill>
                            <a:srgbClr val="FFFFFF"/>
                          </a:solidFill>
                          <a:latin typeface="Poppins Medium"/>
                        </a:rPr>
                        <a:t>99.96%</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889489">
                <a:tc>
                  <a:txBody>
                    <a:bodyPr anchor="t" rtlCol="false"/>
                    <a:lstStyle/>
                    <a:p>
                      <a:pPr algn="ctr">
                        <a:lnSpc>
                          <a:spcPts val="2799"/>
                        </a:lnSpc>
                        <a:defRPr/>
                      </a:pPr>
                      <a:r>
                        <a:rPr lang="en-US" sz="1999">
                          <a:solidFill>
                            <a:srgbClr val="FFFFFF"/>
                          </a:solidFill>
                          <a:latin typeface="Poppins Medium"/>
                        </a:rPr>
                        <a:t>H</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520"/>
                        </a:lnSpc>
                        <a:defRPr/>
                      </a:pPr>
                      <a:r>
                        <a:rPr lang="en-US" sz="1800">
                          <a:solidFill>
                            <a:srgbClr val="FFFFFF"/>
                          </a:solidFill>
                          <a:latin typeface="Poppins Medium"/>
                        </a:rPr>
                        <a:t>99.98%</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799"/>
                        </a:lnSpc>
                        <a:defRPr/>
                      </a:pPr>
                      <a:r>
                        <a:rPr lang="en-US" sz="1999">
                          <a:solidFill>
                            <a:srgbClr val="FFFFFF"/>
                          </a:solidFill>
                          <a:latin typeface="Poppins Medium"/>
                        </a:rPr>
                        <a:t>Q</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520"/>
                        </a:lnSpc>
                        <a:defRPr/>
                      </a:pPr>
                      <a:r>
                        <a:rPr lang="en-US" sz="1800">
                          <a:solidFill>
                            <a:srgbClr val="FFFFFF"/>
                          </a:solidFill>
                          <a:latin typeface="Poppins Medium"/>
                        </a:rPr>
                        <a:t>100%</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799"/>
                        </a:lnSpc>
                        <a:defRPr/>
                      </a:pPr>
                      <a:r>
                        <a:rPr lang="en-US" sz="1999">
                          <a:solidFill>
                            <a:srgbClr val="FFFFFF"/>
                          </a:solidFill>
                          <a:latin typeface="Poppins Medium"/>
                        </a:rPr>
                        <a:t>Z</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520"/>
                        </a:lnSpc>
                        <a:defRPr/>
                      </a:pPr>
                      <a:r>
                        <a:rPr lang="en-US" sz="1800">
                          <a:solidFill>
                            <a:srgbClr val="FFFFFF"/>
                          </a:solidFill>
                          <a:latin typeface="Poppins Medium"/>
                        </a:rPr>
                        <a:t>99.99%</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1243372">
                <a:tc>
                  <a:txBody>
                    <a:bodyPr anchor="t" rtlCol="false"/>
                    <a:lstStyle/>
                    <a:p>
                      <a:pPr algn="ctr">
                        <a:lnSpc>
                          <a:spcPts val="2799"/>
                        </a:lnSpc>
                        <a:defRPr/>
                      </a:pPr>
                      <a:r>
                        <a:rPr lang="en-US" sz="1999">
                          <a:solidFill>
                            <a:srgbClr val="FFFFFF"/>
                          </a:solidFill>
                          <a:latin typeface="Poppins Medium"/>
                        </a:rPr>
                        <a:t>I</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520"/>
                        </a:lnSpc>
                        <a:defRPr/>
                      </a:pPr>
                      <a:r>
                        <a:rPr lang="en-US" sz="1800">
                          <a:solidFill>
                            <a:srgbClr val="FFFFFF"/>
                          </a:solidFill>
                          <a:latin typeface="Poppins Medium"/>
                        </a:rPr>
                        <a:t>90.49%</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799"/>
                        </a:lnSpc>
                        <a:defRPr/>
                      </a:pPr>
                      <a:r>
                        <a:rPr lang="en-US" sz="1999">
                          <a:solidFill>
                            <a:srgbClr val="FFFFFF"/>
                          </a:solidFill>
                          <a:latin typeface="Poppins Medium"/>
                        </a:rPr>
                        <a:t>R</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520"/>
                        </a:lnSpc>
                        <a:defRPr/>
                      </a:pPr>
                      <a:r>
                        <a:rPr lang="en-US" sz="1800">
                          <a:solidFill>
                            <a:srgbClr val="FFFFFF"/>
                          </a:solidFill>
                          <a:latin typeface="Poppins Medium"/>
                        </a:rPr>
                        <a:t>99.99%</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gridSpan="2">
                  <a:txBody>
                    <a:bodyPr anchor="t" rtlCol="false"/>
                    <a:lstStyle/>
                    <a:p>
                      <a:pPr algn="ctr">
                        <a:lnSpc>
                          <a:spcPts val="2799"/>
                        </a:lnSpc>
                        <a:defRPr/>
                      </a:pPr>
                      <a:r>
                        <a:rPr lang="en-US" sz="1999">
                          <a:solidFill>
                            <a:srgbClr val="FFFFFF"/>
                          </a:solidFill>
                          <a:latin typeface="Poppins Medium"/>
                        </a:rPr>
                        <a:t>SOME ALPHABETS HAVING PROBLEM IN ACCURACY</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hMerge="true">
                  <a:txBody>
                    <a:bodyPr anchor="t" rtlCol="false"/>
                    <a:lstStyle/>
                    <a:p>
                      <a:pPr algn="ctr">
                        <a:lnSpc>
                          <a:spcPts val="2799"/>
                        </a:lnSpc>
                        <a:defRPr/>
                      </a:pPr>
                      <a:r>
                        <a:rPr lang="en-US" sz="1999">
                          <a:solidFill>
                            <a:srgbClr val="FFFFFF"/>
                          </a:solidFill>
                          <a:latin typeface="Poppins Medium"/>
                        </a:rPr>
                        <a:t>SOME ALPHABETS HAVING PROBLEM IN ACCURACY</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bl>
          </a:graphicData>
        </a:graphic>
      </p:graphicFrame>
      <p:sp>
        <p:nvSpPr>
          <p:cNvPr name="TextBox 4" id="4"/>
          <p:cNvSpPr txBox="true"/>
          <p:nvPr/>
        </p:nvSpPr>
        <p:spPr>
          <a:xfrm rot="-5400000">
            <a:off x="-2686346" y="3965726"/>
            <a:ext cx="8834438" cy="2131710"/>
          </a:xfrm>
          <a:prstGeom prst="rect">
            <a:avLst/>
          </a:prstGeom>
        </p:spPr>
        <p:txBody>
          <a:bodyPr anchor="t" rtlCol="false" tIns="0" lIns="0" bIns="0" rIns="0">
            <a:spAutoFit/>
          </a:bodyPr>
          <a:lstStyle/>
          <a:p>
            <a:pPr>
              <a:lnSpc>
                <a:spcPts val="16978"/>
              </a:lnSpc>
            </a:pPr>
            <a:r>
              <a:rPr lang="en-US" sz="14148">
                <a:solidFill>
                  <a:srgbClr val="FFFFFF"/>
                </a:solidFill>
                <a:latin typeface="Poppins Medium Bold"/>
              </a:rPr>
              <a:t>RESULTS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DAFxUL_rDGs</dc:identifier>
  <dcterms:modified xsi:type="dcterms:W3CDTF">2011-08-01T06:04:30Z</dcterms:modified>
  <cp:revision>1</cp:revision>
  <dc:title>AI_Sign Language Recognition</dc:title>
</cp:coreProperties>
</file>